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8999538" cy="7920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05" d="100"/>
          <a:sy n="105" d="100"/>
        </p:scale>
        <p:origin x="24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966" y="1296173"/>
            <a:ext cx="7649607" cy="2757347"/>
          </a:xfrm>
        </p:spPr>
        <p:txBody>
          <a:bodyPr anchor="b"/>
          <a:lstStyle>
            <a:lvl1pPr algn="ctr">
              <a:defRPr sz="59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4942" y="4159854"/>
            <a:ext cx="6749654" cy="1912175"/>
          </a:xfrm>
        </p:spPr>
        <p:txBody>
          <a:bodyPr/>
          <a:lstStyle>
            <a:lvl1pPr marL="0" indent="0" algn="ctr">
              <a:buNone/>
              <a:defRPr sz="2362"/>
            </a:lvl1pPr>
            <a:lvl2pPr marL="449976" indent="0" algn="ctr">
              <a:buNone/>
              <a:defRPr sz="1968"/>
            </a:lvl2pPr>
            <a:lvl3pPr marL="899952" indent="0" algn="ctr">
              <a:buNone/>
              <a:defRPr sz="1772"/>
            </a:lvl3pPr>
            <a:lvl4pPr marL="1349929" indent="0" algn="ctr">
              <a:buNone/>
              <a:defRPr sz="1575"/>
            </a:lvl4pPr>
            <a:lvl5pPr marL="1799905" indent="0" algn="ctr">
              <a:buNone/>
              <a:defRPr sz="1575"/>
            </a:lvl5pPr>
            <a:lvl6pPr marL="2249881" indent="0" algn="ctr">
              <a:buNone/>
              <a:defRPr sz="1575"/>
            </a:lvl6pPr>
            <a:lvl7pPr marL="2699857" indent="0" algn="ctr">
              <a:buNone/>
              <a:defRPr sz="1575"/>
            </a:lvl7pPr>
            <a:lvl8pPr marL="3149834" indent="0" algn="ctr">
              <a:buNone/>
              <a:defRPr sz="1575"/>
            </a:lvl8pPr>
            <a:lvl9pPr marL="3599810" indent="0" algn="ctr">
              <a:buNone/>
              <a:defRPr sz="157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8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230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0295" y="421669"/>
            <a:ext cx="1940525" cy="67118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719" y="421669"/>
            <a:ext cx="5709082" cy="6711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525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6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031" y="1974512"/>
            <a:ext cx="7762102" cy="3294515"/>
          </a:xfrm>
        </p:spPr>
        <p:txBody>
          <a:bodyPr anchor="b"/>
          <a:lstStyle>
            <a:lvl1pPr>
              <a:defRPr sz="59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031" y="5300194"/>
            <a:ext cx="7762102" cy="1732508"/>
          </a:xfrm>
        </p:spPr>
        <p:txBody>
          <a:bodyPr/>
          <a:lstStyle>
            <a:lvl1pPr marL="0" indent="0">
              <a:buNone/>
              <a:defRPr sz="2362">
                <a:solidFill>
                  <a:schemeClr val="tx1"/>
                </a:solidFill>
              </a:defRPr>
            </a:lvl1pPr>
            <a:lvl2pPr marL="449976" indent="0">
              <a:buNone/>
              <a:defRPr sz="1968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1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718" y="2108344"/>
            <a:ext cx="3824804" cy="5025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016" y="2108344"/>
            <a:ext cx="3824804" cy="5025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97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0" y="421671"/>
            <a:ext cx="7762102" cy="15308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9891" y="1941510"/>
            <a:ext cx="3807226" cy="951504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891" y="2893014"/>
            <a:ext cx="3807226" cy="4255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017" y="1941510"/>
            <a:ext cx="3825976" cy="951504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017" y="2893014"/>
            <a:ext cx="3825976" cy="4255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0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8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593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528002"/>
            <a:ext cx="2902585" cy="1848009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5976" y="1140341"/>
            <a:ext cx="4556016" cy="5628360"/>
          </a:xfrm>
        </p:spPr>
        <p:txBody>
          <a:bodyPr/>
          <a:lstStyle>
            <a:lvl1pPr>
              <a:defRPr sz="3149"/>
            </a:lvl1pPr>
            <a:lvl2pPr>
              <a:defRPr sz="2756"/>
            </a:lvl2pPr>
            <a:lvl3pPr>
              <a:defRPr sz="2362"/>
            </a:lvl3pPr>
            <a:lvl4pPr>
              <a:defRPr sz="1968"/>
            </a:lvl4pPr>
            <a:lvl5pPr>
              <a:defRPr sz="1968"/>
            </a:lvl5pPr>
            <a:lvl6pPr>
              <a:defRPr sz="1968"/>
            </a:lvl6pPr>
            <a:lvl7pPr>
              <a:defRPr sz="1968"/>
            </a:lvl7pPr>
            <a:lvl8pPr>
              <a:defRPr sz="1968"/>
            </a:lvl8pPr>
            <a:lvl9pPr>
              <a:defRPr sz="19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2376011"/>
            <a:ext cx="2902585" cy="4401855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29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528002"/>
            <a:ext cx="2902585" cy="1848009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5976" y="1140341"/>
            <a:ext cx="4556016" cy="5628360"/>
          </a:xfrm>
        </p:spPr>
        <p:txBody>
          <a:bodyPr anchor="t"/>
          <a:lstStyle>
            <a:lvl1pPr marL="0" indent="0">
              <a:buNone/>
              <a:defRPr sz="3149"/>
            </a:lvl1pPr>
            <a:lvl2pPr marL="449976" indent="0">
              <a:buNone/>
              <a:defRPr sz="2756"/>
            </a:lvl2pPr>
            <a:lvl3pPr marL="899952" indent="0">
              <a:buNone/>
              <a:defRPr sz="2362"/>
            </a:lvl3pPr>
            <a:lvl4pPr marL="1349929" indent="0">
              <a:buNone/>
              <a:defRPr sz="1968"/>
            </a:lvl4pPr>
            <a:lvl5pPr marL="1799905" indent="0">
              <a:buNone/>
              <a:defRPr sz="1968"/>
            </a:lvl5pPr>
            <a:lvl6pPr marL="2249881" indent="0">
              <a:buNone/>
              <a:defRPr sz="1968"/>
            </a:lvl6pPr>
            <a:lvl7pPr marL="2699857" indent="0">
              <a:buNone/>
              <a:defRPr sz="1968"/>
            </a:lvl7pPr>
            <a:lvl8pPr marL="3149834" indent="0">
              <a:buNone/>
              <a:defRPr sz="1968"/>
            </a:lvl8pPr>
            <a:lvl9pPr marL="3599810" indent="0">
              <a:buNone/>
              <a:defRPr sz="196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2376011"/>
            <a:ext cx="2902585" cy="4401855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76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718" y="421671"/>
            <a:ext cx="7762102" cy="1530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718" y="2108344"/>
            <a:ext cx="7762102" cy="5025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718" y="7340703"/>
            <a:ext cx="2024896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0D653-7713-C643-991F-EBBA140D9C6E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097" y="7340703"/>
            <a:ext cx="3037344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5924" y="7340703"/>
            <a:ext cx="2024896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06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99952" rtl="0" eaLnBrk="1" latinLnBrk="0" hangingPunct="1">
        <a:lnSpc>
          <a:spcPct val="90000"/>
        </a:lnSpc>
        <a:spcBef>
          <a:spcPct val="0"/>
        </a:spcBef>
        <a:buNone/>
        <a:defRPr sz="43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4988" indent="-224988" algn="l" defTabSz="899952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1pPr>
      <a:lvl2pPr marL="674964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2pPr>
      <a:lvl3pPr marL="1124941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968" kern="1200">
          <a:solidFill>
            <a:schemeClr val="tx1"/>
          </a:solidFill>
          <a:latin typeface="+mn-lt"/>
          <a:ea typeface="+mn-ea"/>
          <a:cs typeface="+mn-cs"/>
        </a:defRPr>
      </a:lvl3pPr>
      <a:lvl4pPr marL="1574917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2024893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474869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924846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374822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824798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1pPr>
      <a:lvl2pPr marL="449976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2pPr>
      <a:lvl3pPr marL="899952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3pPr>
      <a:lvl4pPr marL="1349929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1799905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249881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699857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149834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59981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E76E41-67E8-B8EE-9BF6-5904559F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6"/>
          <a:stretch/>
        </p:blipFill>
        <p:spPr>
          <a:xfrm>
            <a:off x="-98240" y="4467297"/>
            <a:ext cx="5384869" cy="345326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DBCE5F1-89B3-4B1F-D437-5949F8498A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43606" y="4330655"/>
            <a:ext cx="5470209" cy="36468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E7FFD9-79AE-A8AC-790C-1B4C72E18C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188" b="4188"/>
          <a:stretch/>
        </p:blipFill>
        <p:spPr>
          <a:xfrm>
            <a:off x="-154004" y="93125"/>
            <a:ext cx="9132955" cy="44629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7A8CE3-FB9F-A430-40F5-D10C83251960}"/>
              </a:ext>
            </a:extLst>
          </p:cNvPr>
          <p:cNvSpPr txBox="1"/>
          <p:nvPr/>
        </p:nvSpPr>
        <p:spPr>
          <a:xfrm>
            <a:off x="5222976" y="4544816"/>
            <a:ext cx="3771579" cy="2929056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sz="1890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6856284-E5E6-D64A-A0BC-697CDE0CEE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4487" y="4518438"/>
            <a:ext cx="2428003" cy="269778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55ED815-5612-CE21-B215-70F23E0226DE}"/>
              </a:ext>
            </a:extLst>
          </p:cNvPr>
          <p:cNvSpPr txBox="1"/>
          <p:nvPr/>
        </p:nvSpPr>
        <p:spPr>
          <a:xfrm>
            <a:off x="7721876" y="4777315"/>
            <a:ext cx="1257075" cy="286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% habitat disturbed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CA7703A6-7B67-2334-DDBE-8A452542DEA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983430" y="5068099"/>
            <a:ext cx="1371271" cy="385382"/>
          </a:xfrm>
          <a:prstGeom prst="curvedConnector3">
            <a:avLst>
              <a:gd name="adj1" fmla="val 223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6AE2A451-57FA-C2A5-2768-17BB4FD866F3}"/>
              </a:ext>
            </a:extLst>
          </p:cNvPr>
          <p:cNvCxnSpPr>
            <a:cxnSpLocks/>
          </p:cNvCxnSpPr>
          <p:nvPr/>
        </p:nvCxnSpPr>
        <p:spPr>
          <a:xfrm rot="5400000" flipH="1">
            <a:off x="7815136" y="5050634"/>
            <a:ext cx="40690" cy="1177830"/>
          </a:xfrm>
          <a:prstGeom prst="curvedConnector4">
            <a:avLst>
              <a:gd name="adj1" fmla="val -561809"/>
              <a:gd name="adj2" fmla="val 7134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40D48F1-1B6E-0AFD-B6A7-421090A5479F}"/>
              </a:ext>
            </a:extLst>
          </p:cNvPr>
          <p:cNvSpPr txBox="1"/>
          <p:nvPr/>
        </p:nvSpPr>
        <p:spPr>
          <a:xfrm>
            <a:off x="5271185" y="4788964"/>
            <a:ext cx="621216" cy="480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Label in Fig 1A</a:t>
            </a:r>
          </a:p>
        </p:txBody>
      </p: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1FFC57BC-032F-915B-6907-42597B205756}"/>
              </a:ext>
            </a:extLst>
          </p:cNvPr>
          <p:cNvCxnSpPr>
            <a:cxnSpLocks/>
            <a:stCxn id="34" idx="2"/>
          </p:cNvCxnSpPr>
          <p:nvPr/>
        </p:nvCxnSpPr>
        <p:spPr>
          <a:xfrm rot="16200000" flipH="1">
            <a:off x="5849000" y="5002530"/>
            <a:ext cx="42761" cy="57717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53D8663-914C-EBC5-3D59-0268E4735513}"/>
              </a:ext>
            </a:extLst>
          </p:cNvPr>
          <p:cNvSpPr txBox="1"/>
          <p:nvPr/>
        </p:nvSpPr>
        <p:spPr>
          <a:xfrm>
            <a:off x="7911790" y="5354502"/>
            <a:ext cx="1005725" cy="286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Years with data</a:t>
            </a:r>
          </a:p>
        </p:txBody>
      </p: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9D8594CA-916C-2126-D047-326E68D7581B}"/>
              </a:ext>
            </a:extLst>
          </p:cNvPr>
          <p:cNvCxnSpPr>
            <a:cxnSpLocks/>
          </p:cNvCxnSpPr>
          <p:nvPr/>
        </p:nvCxnSpPr>
        <p:spPr>
          <a:xfrm rot="10800000">
            <a:off x="7352780" y="5792175"/>
            <a:ext cx="559008" cy="22101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DF1307E0-D0D6-B0C1-AB09-4A086AA9AE7A}"/>
              </a:ext>
            </a:extLst>
          </p:cNvPr>
          <p:cNvSpPr txBox="1"/>
          <p:nvPr/>
        </p:nvSpPr>
        <p:spPr>
          <a:xfrm>
            <a:off x="7840370" y="5937587"/>
            <a:ext cx="1077145" cy="15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Recovery measures implemented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w = wolf reduction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t = translocation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m = moose reduction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s = sterilization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p = penning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f = feeding</a:t>
            </a:r>
            <a:endParaRPr lang="en-US" sz="900" i="1" dirty="0">
              <a:latin typeface="Abadi MT Condensed Light" panose="020B0306030101010103" pitchFamily="34" charset="7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8D6E685-BA50-A14E-023E-EFF4811899B6}"/>
              </a:ext>
            </a:extLst>
          </p:cNvPr>
          <p:cNvSpPr txBox="1"/>
          <p:nvPr/>
        </p:nvSpPr>
        <p:spPr>
          <a:xfrm>
            <a:off x="5222977" y="6906634"/>
            <a:ext cx="1354120" cy="480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IPM posterior median and 90% interval</a:t>
            </a:r>
          </a:p>
        </p:txBody>
      </p: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EEA766DD-5875-AFD7-33E7-3FB5203CC25A}"/>
              </a:ext>
            </a:extLst>
          </p:cNvPr>
          <p:cNvCxnSpPr>
            <a:cxnSpLocks/>
            <a:stCxn id="58" idx="0"/>
          </p:cNvCxnSpPr>
          <p:nvPr/>
        </p:nvCxnSpPr>
        <p:spPr>
          <a:xfrm rot="5400000" flipH="1" flipV="1">
            <a:off x="5708236" y="6289861"/>
            <a:ext cx="808575" cy="42497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BE2AA331-BC84-4C16-4FAB-C338A7B4B0CB}"/>
              </a:ext>
            </a:extLst>
          </p:cNvPr>
          <p:cNvSpPr txBox="1"/>
          <p:nvPr/>
        </p:nvSpPr>
        <p:spPr>
          <a:xfrm>
            <a:off x="6600399" y="7072941"/>
            <a:ext cx="1114233" cy="286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Observed counts</a:t>
            </a:r>
          </a:p>
        </p:txBody>
      </p: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F5F304D5-0D8A-2430-6802-9E770328F203}"/>
              </a:ext>
            </a:extLst>
          </p:cNvPr>
          <p:cNvCxnSpPr>
            <a:cxnSpLocks/>
            <a:stCxn id="65" idx="1"/>
          </p:cNvCxnSpPr>
          <p:nvPr/>
        </p:nvCxnSpPr>
        <p:spPr>
          <a:xfrm rot="10800000" flipH="1">
            <a:off x="6600398" y="6154058"/>
            <a:ext cx="45717" cy="1062161"/>
          </a:xfrm>
          <a:prstGeom prst="curvedConnector4">
            <a:avLst>
              <a:gd name="adj1" fmla="val -182551"/>
              <a:gd name="adj2" fmla="val 7587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87443929-8348-C8FE-FDDA-91D6AC0466F2}"/>
              </a:ext>
            </a:extLst>
          </p:cNvPr>
          <p:cNvSpPr/>
          <p:nvPr/>
        </p:nvSpPr>
        <p:spPr>
          <a:xfrm>
            <a:off x="6028509" y="5176106"/>
            <a:ext cx="1324270" cy="398194"/>
          </a:xfrm>
          <a:prstGeom prst="rect">
            <a:avLst/>
          </a:prstGeom>
          <a:noFill/>
          <a:ln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3A65D7-FC6B-7A9D-3A20-F822AF98853A}"/>
              </a:ext>
            </a:extLst>
          </p:cNvPr>
          <p:cNvSpPr txBox="1"/>
          <p:nvPr/>
        </p:nvSpPr>
        <p:spPr>
          <a:xfrm>
            <a:off x="6291284" y="4570244"/>
            <a:ext cx="1430591" cy="480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62" i="1" dirty="0">
                <a:latin typeface="Abadi MT Condensed Light" panose="020B0306030101010103" pitchFamily="34" charset="77"/>
              </a:rPr>
              <a:t>Red filled if functionally extirpated</a:t>
            </a:r>
          </a:p>
        </p:txBody>
      </p:sp>
      <p:cxnSp>
        <p:nvCxnSpPr>
          <p:cNvPr id="6" name="Curved Connector 5">
            <a:extLst>
              <a:ext uri="{FF2B5EF4-FFF2-40B4-BE49-F238E27FC236}">
                <a16:creationId xmlns:a16="http://schemas.microsoft.com/office/drawing/2014/main" id="{4B2E3E10-15A7-1DB6-1A93-4FC3F0209267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73989" y="4921554"/>
            <a:ext cx="348268" cy="8308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449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180</TotalTime>
  <Words>47</Words>
  <Application>Microsoft Macintosh PowerPoint</Application>
  <PresentationFormat>Custom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Abadi MT Condensed Light</vt:lpstr>
      <vt:lpstr>Arial</vt:lpstr>
      <vt:lpstr>Calibri</vt:lpstr>
      <vt:lpstr>Calibri Light</vt:lpstr>
      <vt:lpstr>Office Theme 2013 - 2022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Clayton Lamb</dc:creator>
  <cp:lastModifiedBy>Clayton Lamb</cp:lastModifiedBy>
  <cp:revision>20</cp:revision>
  <dcterms:created xsi:type="dcterms:W3CDTF">2023-01-02T18:29:00Z</dcterms:created>
  <dcterms:modified xsi:type="dcterms:W3CDTF">2024-03-18T16:47:24Z</dcterms:modified>
</cp:coreProperties>
</file>

<file path=docProps/thumbnail.jpeg>
</file>